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8288000" cy="10287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nva Sans Bold" panose="020B0604020202020204" charset="0"/>
      <p:regular r:id="rId25"/>
    </p:embeddedFont>
    <p:embeddedFont>
      <p:font typeface="Codec Pro ExtraBold" panose="020B0604020202020204" charset="0"/>
      <p:regular r:id="rId26"/>
    </p:embeddedFont>
    <p:embeddedFont>
      <p:font typeface="Open Sauce" panose="020B0604020202020204" charset="0"/>
      <p:regular r:id="rId27"/>
    </p:embeddedFont>
    <p:embeddedFont>
      <p:font typeface="Open Sauce Bold" panose="020B0604020202020204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940" y="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01.07.2023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5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10" Type="http://schemas.openxmlformats.org/officeDocument/2006/relationships/image" Target="../media/image21.svg"/><Relationship Id="rId4" Type="http://schemas.openxmlformats.org/officeDocument/2006/relationships/image" Target="../media/image2.svg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2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5.png"/><Relationship Id="rId7" Type="http://schemas.openxmlformats.org/officeDocument/2006/relationships/image" Target="../media/image2.svg"/><Relationship Id="rId12" Type="http://schemas.openxmlformats.org/officeDocument/2006/relationships/image" Target="../media/image35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34.png"/><Relationship Id="rId5" Type="http://schemas.openxmlformats.org/officeDocument/2006/relationships/image" Target="../media/image32.svg"/><Relationship Id="rId10" Type="http://schemas.openxmlformats.org/officeDocument/2006/relationships/image" Target="../media/image33.png"/><Relationship Id="rId4" Type="http://schemas.openxmlformats.org/officeDocument/2006/relationships/image" Target="../media/image31.png"/><Relationship Id="rId9" Type="http://schemas.openxmlformats.org/officeDocument/2006/relationships/image" Target="../media/image5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37.png"/><Relationship Id="rId3" Type="http://schemas.openxmlformats.org/officeDocument/2006/relationships/image" Target="../media/image15.png"/><Relationship Id="rId7" Type="http://schemas.openxmlformats.org/officeDocument/2006/relationships/image" Target="../media/image2.sv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35.svg"/><Relationship Id="rId5" Type="http://schemas.openxmlformats.org/officeDocument/2006/relationships/image" Target="../media/image32.svg"/><Relationship Id="rId10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openxmlformats.org/officeDocument/2006/relationships/image" Target="../media/image5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5.png"/><Relationship Id="rId7" Type="http://schemas.openxmlformats.org/officeDocument/2006/relationships/image" Target="../media/image2.sv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39.svg"/><Relationship Id="rId5" Type="http://schemas.openxmlformats.org/officeDocument/2006/relationships/image" Target="../media/image32.svg"/><Relationship Id="rId10" Type="http://schemas.openxmlformats.org/officeDocument/2006/relationships/image" Target="../media/image38.png"/><Relationship Id="rId4" Type="http://schemas.openxmlformats.org/officeDocument/2006/relationships/image" Target="../media/image31.png"/><Relationship Id="rId9" Type="http://schemas.openxmlformats.org/officeDocument/2006/relationships/image" Target="../media/image5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31.png"/><Relationship Id="rId7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32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7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5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974764" y="-207071"/>
            <a:ext cx="3086100" cy="11299900"/>
            <a:chOff x="0" y="0"/>
            <a:chExt cx="812800" cy="29761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2976105"/>
            </a:xfrm>
            <a:custGeom>
              <a:avLst/>
              <a:gdLst/>
              <a:ahLst/>
              <a:cxnLst/>
              <a:rect l="l" t="t" r="r" b="b"/>
              <a:pathLst>
                <a:path w="812800" h="2976105">
                  <a:moveTo>
                    <a:pt x="0" y="0"/>
                  </a:moveTo>
                  <a:lnTo>
                    <a:pt x="812800" y="0"/>
                  </a:lnTo>
                  <a:lnTo>
                    <a:pt x="812800" y="2976105"/>
                  </a:lnTo>
                  <a:lnTo>
                    <a:pt x="0" y="2976105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6384715" y="9009597"/>
            <a:ext cx="3806571" cy="2083232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0" y="0"/>
                </a:lnTo>
                <a:lnTo>
                  <a:pt x="3806570" y="2083232"/>
                </a:lnTo>
                <a:lnTo>
                  <a:pt x="0" y="20832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776329" y="580047"/>
            <a:ext cx="5482971" cy="9023371"/>
          </a:xfrm>
          <a:custGeom>
            <a:avLst/>
            <a:gdLst/>
            <a:ahLst/>
            <a:cxnLst/>
            <a:rect l="l" t="t" r="r" b="b"/>
            <a:pathLst>
              <a:path w="5482971" h="9023371">
                <a:moveTo>
                  <a:pt x="0" y="0"/>
                </a:moveTo>
                <a:lnTo>
                  <a:pt x="5482971" y="0"/>
                </a:lnTo>
                <a:lnTo>
                  <a:pt x="5482971" y="9023371"/>
                </a:lnTo>
                <a:lnTo>
                  <a:pt x="0" y="90233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5171" r="-85171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-1543050" y="-558218"/>
            <a:ext cx="3086100" cy="11299900"/>
            <a:chOff x="0" y="0"/>
            <a:chExt cx="812800" cy="297610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2976105"/>
            </a:xfrm>
            <a:custGeom>
              <a:avLst/>
              <a:gdLst/>
              <a:ahLst/>
              <a:cxnLst/>
              <a:rect l="l" t="t" r="r" b="b"/>
              <a:pathLst>
                <a:path w="812800" h="2976105">
                  <a:moveTo>
                    <a:pt x="0" y="0"/>
                  </a:moveTo>
                  <a:lnTo>
                    <a:pt x="812800" y="0"/>
                  </a:lnTo>
                  <a:lnTo>
                    <a:pt x="812800" y="2976105"/>
                  </a:lnTo>
                  <a:lnTo>
                    <a:pt x="0" y="2976105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227773" y="4163622"/>
            <a:ext cx="110236" cy="2818996"/>
            <a:chOff x="0" y="0"/>
            <a:chExt cx="26312" cy="67285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6312" cy="672855"/>
            </a:xfrm>
            <a:custGeom>
              <a:avLst/>
              <a:gdLst/>
              <a:ahLst/>
              <a:cxnLst/>
              <a:rect l="l" t="t" r="r" b="b"/>
              <a:pathLst>
                <a:path w="26312" h="672855">
                  <a:moveTo>
                    <a:pt x="0" y="0"/>
                  </a:moveTo>
                  <a:lnTo>
                    <a:pt x="26312" y="0"/>
                  </a:lnTo>
                  <a:lnTo>
                    <a:pt x="26312" y="672855"/>
                  </a:lnTo>
                  <a:lnTo>
                    <a:pt x="0" y="67285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924531" y="3992172"/>
            <a:ext cx="9851798" cy="24574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00"/>
              </a:lnSpc>
            </a:pPr>
            <a:r>
              <a:rPr lang="en-US" sz="4500">
                <a:solidFill>
                  <a:srgbClr val="1C5739"/>
                </a:solidFill>
                <a:latin typeface="Codec Pro ExtraBold"/>
              </a:rPr>
              <a:t>DIGITAL BUSINESS &amp; INNOVATION: </a:t>
            </a:r>
          </a:p>
          <a:p>
            <a:pPr>
              <a:lnSpc>
                <a:spcPts val="6300"/>
              </a:lnSpc>
            </a:pPr>
            <a:r>
              <a:rPr lang="en-US" sz="4500">
                <a:solidFill>
                  <a:srgbClr val="1C5739"/>
                </a:solidFill>
                <a:latin typeface="Codec Pro ExtraBold"/>
              </a:rPr>
              <a:t> ONLINE BUSINESS, ONLINE MARKETING &amp; ONLINE TRAINING</a:t>
            </a:r>
          </a:p>
        </p:txBody>
      </p:sp>
      <p:sp>
        <p:nvSpPr>
          <p:cNvPr id="14" name="Freeform 14"/>
          <p:cNvSpPr/>
          <p:nvPr/>
        </p:nvSpPr>
        <p:spPr>
          <a:xfrm>
            <a:off x="-2777871" y="-207071"/>
            <a:ext cx="3806571" cy="2083232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1" y="0"/>
                </a:lnTo>
                <a:lnTo>
                  <a:pt x="3806571" y="2083233"/>
                </a:lnTo>
                <a:lnTo>
                  <a:pt x="0" y="208323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365559" y="1467917"/>
            <a:ext cx="12117473" cy="873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862"/>
              </a:lnSpc>
              <a:spcBef>
                <a:spcPct val="0"/>
              </a:spcBef>
            </a:pPr>
            <a:r>
              <a:rPr lang="en-US" sz="5921" spc="207">
                <a:solidFill>
                  <a:srgbClr val="040506"/>
                </a:solidFill>
                <a:latin typeface="Codec Pro ExtraBold"/>
              </a:rPr>
              <a:t>Leveraging Online Marketing</a:t>
            </a:r>
          </a:p>
        </p:txBody>
      </p:sp>
      <p:sp>
        <p:nvSpPr>
          <p:cNvPr id="3" name="Freeform 3"/>
          <p:cNvSpPr/>
          <p:nvPr/>
        </p:nvSpPr>
        <p:spPr>
          <a:xfrm>
            <a:off x="21900" y="9404862"/>
            <a:ext cx="4687320" cy="4687320"/>
          </a:xfrm>
          <a:custGeom>
            <a:avLst/>
            <a:gdLst/>
            <a:ahLst/>
            <a:cxnLst/>
            <a:rect l="l" t="t" r="r" b="b"/>
            <a:pathLst>
              <a:path w="4687320" h="4687320">
                <a:moveTo>
                  <a:pt x="0" y="0"/>
                </a:moveTo>
                <a:lnTo>
                  <a:pt x="4687319" y="0"/>
                </a:lnTo>
                <a:lnTo>
                  <a:pt x="4687319" y="4687320"/>
                </a:lnTo>
                <a:lnTo>
                  <a:pt x="0" y="46873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0776043" y="-2524707"/>
            <a:ext cx="3964049" cy="3964049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1C5739"/>
            </a:solidFill>
            <a:ln>
              <a:noFill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1752828" y="-6405764"/>
            <a:ext cx="9348363" cy="9348363"/>
          </a:xfrm>
          <a:custGeom>
            <a:avLst/>
            <a:gdLst/>
            <a:ahLst/>
            <a:cxnLst/>
            <a:rect l="l" t="t" r="r" b="b"/>
            <a:pathLst>
              <a:path w="9348363" h="9348363">
                <a:moveTo>
                  <a:pt x="0" y="0"/>
                </a:moveTo>
                <a:lnTo>
                  <a:pt x="9348362" y="0"/>
                </a:lnTo>
                <a:lnTo>
                  <a:pt x="9348362" y="9348362"/>
                </a:lnTo>
                <a:lnTo>
                  <a:pt x="0" y="93483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-904968" y="8918951"/>
            <a:ext cx="2649263" cy="2649263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1C5739"/>
            </a:solidFill>
            <a:ln>
              <a:noFill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2348485" y="3374317"/>
            <a:ext cx="14296056" cy="4878529"/>
          </a:xfrm>
          <a:custGeom>
            <a:avLst/>
            <a:gdLst/>
            <a:ahLst/>
            <a:cxnLst/>
            <a:rect l="l" t="t" r="r" b="b"/>
            <a:pathLst>
              <a:path w="14296056" h="4878529">
                <a:moveTo>
                  <a:pt x="0" y="0"/>
                </a:moveTo>
                <a:lnTo>
                  <a:pt x="14296055" y="0"/>
                </a:lnTo>
                <a:lnTo>
                  <a:pt x="14296055" y="4878529"/>
                </a:lnTo>
                <a:lnTo>
                  <a:pt x="0" y="487852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2348485" y="2664950"/>
            <a:ext cx="11716756" cy="3574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89"/>
              </a:lnSpc>
            </a:pPr>
            <a:r>
              <a:rPr lang="en-US" sz="2166" spc="212">
                <a:solidFill>
                  <a:srgbClr val="231F20"/>
                </a:solidFill>
                <a:latin typeface="Open Sauce"/>
              </a:rPr>
              <a:t>Leveraging online marketing, we can maximize both 'Value' and 'Scale'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365559" y="1467917"/>
            <a:ext cx="12117473" cy="873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862"/>
              </a:lnSpc>
              <a:spcBef>
                <a:spcPct val="0"/>
              </a:spcBef>
            </a:pPr>
            <a:r>
              <a:rPr lang="en-US" sz="5921" spc="207">
                <a:solidFill>
                  <a:srgbClr val="040506"/>
                </a:solidFill>
                <a:latin typeface="Codec Pro ExtraBold"/>
              </a:rPr>
              <a:t>Leveraging Online Marketing</a:t>
            </a:r>
          </a:p>
        </p:txBody>
      </p:sp>
      <p:sp>
        <p:nvSpPr>
          <p:cNvPr id="3" name="Freeform 3"/>
          <p:cNvSpPr/>
          <p:nvPr/>
        </p:nvSpPr>
        <p:spPr>
          <a:xfrm>
            <a:off x="21900" y="9404862"/>
            <a:ext cx="4687320" cy="4687320"/>
          </a:xfrm>
          <a:custGeom>
            <a:avLst/>
            <a:gdLst/>
            <a:ahLst/>
            <a:cxnLst/>
            <a:rect l="l" t="t" r="r" b="b"/>
            <a:pathLst>
              <a:path w="4687320" h="4687320">
                <a:moveTo>
                  <a:pt x="0" y="0"/>
                </a:moveTo>
                <a:lnTo>
                  <a:pt x="4687319" y="0"/>
                </a:lnTo>
                <a:lnTo>
                  <a:pt x="4687319" y="4687320"/>
                </a:lnTo>
                <a:lnTo>
                  <a:pt x="0" y="46873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0776043" y="-2524707"/>
            <a:ext cx="3964049" cy="3964049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1C5739"/>
            </a:solidFill>
            <a:ln>
              <a:noFill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1752828" y="-6405764"/>
            <a:ext cx="9348363" cy="9348363"/>
          </a:xfrm>
          <a:custGeom>
            <a:avLst/>
            <a:gdLst/>
            <a:ahLst/>
            <a:cxnLst/>
            <a:rect l="l" t="t" r="r" b="b"/>
            <a:pathLst>
              <a:path w="9348363" h="9348363">
                <a:moveTo>
                  <a:pt x="0" y="0"/>
                </a:moveTo>
                <a:lnTo>
                  <a:pt x="9348362" y="0"/>
                </a:lnTo>
                <a:lnTo>
                  <a:pt x="9348362" y="9348362"/>
                </a:lnTo>
                <a:lnTo>
                  <a:pt x="0" y="93483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-904968" y="8918951"/>
            <a:ext cx="2649263" cy="2649263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1C5739"/>
            </a:solidFill>
            <a:ln>
              <a:noFill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028700" y="2942598"/>
            <a:ext cx="15862564" cy="5321200"/>
          </a:xfrm>
          <a:custGeom>
            <a:avLst/>
            <a:gdLst/>
            <a:ahLst/>
            <a:cxnLst/>
            <a:rect l="l" t="t" r="r" b="b"/>
            <a:pathLst>
              <a:path w="15862564" h="5321200">
                <a:moveTo>
                  <a:pt x="0" y="0"/>
                </a:moveTo>
                <a:lnTo>
                  <a:pt x="15862564" y="0"/>
                </a:lnTo>
                <a:lnTo>
                  <a:pt x="15862564" y="5321200"/>
                </a:lnTo>
                <a:lnTo>
                  <a:pt x="0" y="53212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2365559" y="2312986"/>
            <a:ext cx="11716756" cy="3574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89"/>
              </a:lnSpc>
            </a:pPr>
            <a:r>
              <a:rPr lang="en-US" sz="2166" spc="212">
                <a:solidFill>
                  <a:srgbClr val="231F20"/>
                </a:solidFill>
                <a:latin typeface="Open Sauce"/>
              </a:rPr>
              <a:t>Leveraging online marketing, we can maximize both 'Value' and 'Scale'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384715" y="9009597"/>
            <a:ext cx="3806571" cy="2083232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0" y="0"/>
                </a:lnTo>
                <a:lnTo>
                  <a:pt x="3806570" y="2083232"/>
                </a:lnTo>
                <a:lnTo>
                  <a:pt x="0" y="20832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882076" y="-2057400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2057400"/>
            <a:ext cx="13708378" cy="4380969"/>
          </a:xfrm>
          <a:custGeom>
            <a:avLst/>
            <a:gdLst/>
            <a:ahLst/>
            <a:cxnLst/>
            <a:rect l="l" t="t" r="r" b="b"/>
            <a:pathLst>
              <a:path w="13708378" h="4380969">
                <a:moveTo>
                  <a:pt x="0" y="0"/>
                </a:moveTo>
                <a:lnTo>
                  <a:pt x="13708378" y="0"/>
                </a:lnTo>
                <a:lnTo>
                  <a:pt x="13708378" y="4380969"/>
                </a:lnTo>
                <a:lnTo>
                  <a:pt x="0" y="438096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66918" y="6543144"/>
            <a:ext cx="12249542" cy="3685071"/>
          </a:xfrm>
          <a:custGeom>
            <a:avLst/>
            <a:gdLst/>
            <a:ahLst/>
            <a:cxnLst/>
            <a:rect l="l" t="t" r="r" b="b"/>
            <a:pathLst>
              <a:path w="12249542" h="3685071">
                <a:moveTo>
                  <a:pt x="0" y="0"/>
                </a:moveTo>
                <a:lnTo>
                  <a:pt x="12249542" y="0"/>
                </a:lnTo>
                <a:lnTo>
                  <a:pt x="12249542" y="3685071"/>
                </a:lnTo>
                <a:lnTo>
                  <a:pt x="0" y="368507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793739" y="8433304"/>
            <a:ext cx="1444937" cy="472888"/>
          </a:xfrm>
          <a:custGeom>
            <a:avLst/>
            <a:gdLst/>
            <a:ahLst/>
            <a:cxnLst/>
            <a:rect l="l" t="t" r="r" b="b"/>
            <a:pathLst>
              <a:path w="1444937" h="472888">
                <a:moveTo>
                  <a:pt x="0" y="0"/>
                </a:moveTo>
                <a:lnTo>
                  <a:pt x="1444937" y="0"/>
                </a:lnTo>
                <a:lnTo>
                  <a:pt x="1444937" y="472889"/>
                </a:lnTo>
                <a:lnTo>
                  <a:pt x="0" y="47288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28700" y="1028700"/>
            <a:ext cx="13708378" cy="9047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09"/>
              </a:lnSpc>
            </a:pPr>
            <a:r>
              <a:rPr lang="en-US" sz="6070" spc="212">
                <a:solidFill>
                  <a:srgbClr val="040506"/>
                </a:solidFill>
                <a:latin typeface="Codec Pro ExtraBold"/>
              </a:rPr>
              <a:t>Success Story: $100k/month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384715" y="9009597"/>
            <a:ext cx="3806571" cy="2083232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0" y="0"/>
                </a:lnTo>
                <a:lnTo>
                  <a:pt x="3806570" y="2083232"/>
                </a:lnTo>
                <a:lnTo>
                  <a:pt x="0" y="20832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882076" y="-2057400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58354" y="3101881"/>
            <a:ext cx="13871305" cy="5298801"/>
          </a:xfrm>
          <a:custGeom>
            <a:avLst/>
            <a:gdLst/>
            <a:ahLst/>
            <a:cxnLst/>
            <a:rect l="l" t="t" r="r" b="b"/>
            <a:pathLst>
              <a:path w="13871305" h="5298801">
                <a:moveTo>
                  <a:pt x="0" y="0"/>
                </a:moveTo>
                <a:lnTo>
                  <a:pt x="13871304" y="0"/>
                </a:lnTo>
                <a:lnTo>
                  <a:pt x="13871304" y="5298801"/>
                </a:lnTo>
                <a:lnTo>
                  <a:pt x="0" y="529880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28700" y="1047750"/>
            <a:ext cx="11317045" cy="9047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09"/>
              </a:lnSpc>
            </a:pPr>
            <a:r>
              <a:rPr lang="en-US" sz="6070" spc="212">
                <a:solidFill>
                  <a:srgbClr val="040506"/>
                </a:solidFill>
                <a:latin typeface="Codec Pro ExtraBold"/>
              </a:rPr>
              <a:t>Success Story: $100k/month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21875" b="21875"/>
          <a:stretch>
            <a:fillRect/>
          </a:stretch>
        </p:blipFill>
        <p:spPr>
          <a:xfrm flipH="1" flipV="1"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0"/>
            <a:ext cx="18288000" cy="3086100"/>
            <a:chOff x="0" y="0"/>
            <a:chExt cx="4816593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812800"/>
            </a:xfrm>
            <a:custGeom>
              <a:avLst/>
              <a:gdLst/>
              <a:ahLst/>
              <a:cxnLst/>
              <a:rect l="l" t="t" r="r" b="b"/>
              <a:pathLst>
                <a:path w="4816592" h="812800">
                  <a:moveTo>
                    <a:pt x="0" y="0"/>
                  </a:moveTo>
                  <a:lnTo>
                    <a:pt x="4816592" y="0"/>
                  </a:lnTo>
                  <a:lnTo>
                    <a:pt x="481659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-1586068" y="-1808676"/>
            <a:ext cx="3172137" cy="4114800"/>
          </a:xfrm>
          <a:custGeom>
            <a:avLst/>
            <a:gdLst/>
            <a:ahLst/>
            <a:cxnLst/>
            <a:rect l="l" t="t" r="r" b="b"/>
            <a:pathLst>
              <a:path w="3172137" h="4114800">
                <a:moveTo>
                  <a:pt x="0" y="0"/>
                </a:moveTo>
                <a:lnTo>
                  <a:pt x="3172136" y="0"/>
                </a:lnTo>
                <a:lnTo>
                  <a:pt x="31721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874585" y="9258300"/>
            <a:ext cx="3806571" cy="2083232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0" y="0"/>
                </a:lnTo>
                <a:lnTo>
                  <a:pt x="3806570" y="2083232"/>
                </a:lnTo>
                <a:lnTo>
                  <a:pt x="0" y="20832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384715" y="-413585"/>
            <a:ext cx="3806571" cy="2083232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0" y="0"/>
                </a:lnTo>
                <a:lnTo>
                  <a:pt x="3806570" y="2083233"/>
                </a:lnTo>
                <a:lnTo>
                  <a:pt x="0" y="20832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943478" y="4960228"/>
            <a:ext cx="9325669" cy="4921547"/>
          </a:xfrm>
          <a:custGeom>
            <a:avLst/>
            <a:gdLst/>
            <a:ahLst/>
            <a:cxnLst/>
            <a:rect l="l" t="t" r="r" b="b"/>
            <a:pathLst>
              <a:path w="9325669" h="4921547">
                <a:moveTo>
                  <a:pt x="0" y="0"/>
                </a:moveTo>
                <a:lnTo>
                  <a:pt x="9325669" y="0"/>
                </a:lnTo>
                <a:lnTo>
                  <a:pt x="9325669" y="4921547"/>
                </a:lnTo>
                <a:lnTo>
                  <a:pt x="0" y="492154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943478" y="3259042"/>
            <a:ext cx="3786189" cy="1528244"/>
          </a:xfrm>
          <a:custGeom>
            <a:avLst/>
            <a:gdLst/>
            <a:ahLst/>
            <a:cxnLst/>
            <a:rect l="l" t="t" r="r" b="b"/>
            <a:pathLst>
              <a:path w="3786189" h="1528244">
                <a:moveTo>
                  <a:pt x="0" y="0"/>
                </a:moveTo>
                <a:lnTo>
                  <a:pt x="3786189" y="0"/>
                </a:lnTo>
                <a:lnTo>
                  <a:pt x="3786189" y="1528244"/>
                </a:lnTo>
                <a:lnTo>
                  <a:pt x="0" y="15282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360135" y="670769"/>
            <a:ext cx="11567730" cy="9988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686"/>
              </a:lnSpc>
              <a:spcBef>
                <a:spcPct val="0"/>
              </a:spcBef>
            </a:pPr>
            <a:r>
              <a:rPr lang="en-US" sz="6753" spc="236">
                <a:solidFill>
                  <a:srgbClr val="FFFFFF"/>
                </a:solidFill>
                <a:latin typeface="Codec Pro ExtraBold"/>
              </a:rPr>
              <a:t>Platforms &amp; Opportunities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21875" b="21875"/>
          <a:stretch>
            <a:fillRect/>
          </a:stretch>
        </p:blipFill>
        <p:spPr>
          <a:xfrm flipH="1" flipV="1"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0"/>
            <a:ext cx="18288000" cy="3086100"/>
            <a:chOff x="0" y="0"/>
            <a:chExt cx="4816593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812800"/>
            </a:xfrm>
            <a:custGeom>
              <a:avLst/>
              <a:gdLst/>
              <a:ahLst/>
              <a:cxnLst/>
              <a:rect l="l" t="t" r="r" b="b"/>
              <a:pathLst>
                <a:path w="4816592" h="812800">
                  <a:moveTo>
                    <a:pt x="0" y="0"/>
                  </a:moveTo>
                  <a:lnTo>
                    <a:pt x="4816592" y="0"/>
                  </a:lnTo>
                  <a:lnTo>
                    <a:pt x="481659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-1586068" y="-1808676"/>
            <a:ext cx="3172137" cy="4114800"/>
          </a:xfrm>
          <a:custGeom>
            <a:avLst/>
            <a:gdLst/>
            <a:ahLst/>
            <a:cxnLst/>
            <a:rect l="l" t="t" r="r" b="b"/>
            <a:pathLst>
              <a:path w="3172137" h="4114800">
                <a:moveTo>
                  <a:pt x="0" y="0"/>
                </a:moveTo>
                <a:lnTo>
                  <a:pt x="3172136" y="0"/>
                </a:lnTo>
                <a:lnTo>
                  <a:pt x="31721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874585" y="9258300"/>
            <a:ext cx="3806571" cy="2083232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0" y="0"/>
                </a:lnTo>
                <a:lnTo>
                  <a:pt x="3806570" y="2083232"/>
                </a:lnTo>
                <a:lnTo>
                  <a:pt x="0" y="20832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384715" y="-413585"/>
            <a:ext cx="3806571" cy="2083232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0" y="0"/>
                </a:lnTo>
                <a:lnTo>
                  <a:pt x="3806570" y="2083233"/>
                </a:lnTo>
                <a:lnTo>
                  <a:pt x="0" y="20832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943478" y="3259042"/>
            <a:ext cx="3786189" cy="1528244"/>
          </a:xfrm>
          <a:custGeom>
            <a:avLst/>
            <a:gdLst/>
            <a:ahLst/>
            <a:cxnLst/>
            <a:rect l="l" t="t" r="r" b="b"/>
            <a:pathLst>
              <a:path w="3786189" h="1528244">
                <a:moveTo>
                  <a:pt x="0" y="0"/>
                </a:moveTo>
                <a:lnTo>
                  <a:pt x="3786189" y="0"/>
                </a:lnTo>
                <a:lnTo>
                  <a:pt x="3786189" y="1528244"/>
                </a:lnTo>
                <a:lnTo>
                  <a:pt x="0" y="15282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05371" y="4947440"/>
            <a:ext cx="9657771" cy="4150707"/>
          </a:xfrm>
          <a:custGeom>
            <a:avLst/>
            <a:gdLst/>
            <a:ahLst/>
            <a:cxnLst/>
            <a:rect l="l" t="t" r="r" b="b"/>
            <a:pathLst>
              <a:path w="9657771" h="4150707">
                <a:moveTo>
                  <a:pt x="0" y="0"/>
                </a:moveTo>
                <a:lnTo>
                  <a:pt x="9657771" y="0"/>
                </a:lnTo>
                <a:lnTo>
                  <a:pt x="9657771" y="4150706"/>
                </a:lnTo>
                <a:lnTo>
                  <a:pt x="0" y="415070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330972" y="5699083"/>
            <a:ext cx="7253639" cy="2481878"/>
          </a:xfrm>
          <a:custGeom>
            <a:avLst/>
            <a:gdLst/>
            <a:ahLst/>
            <a:cxnLst/>
            <a:rect l="l" t="t" r="r" b="b"/>
            <a:pathLst>
              <a:path w="7253639" h="2481878">
                <a:moveTo>
                  <a:pt x="0" y="0"/>
                </a:moveTo>
                <a:lnTo>
                  <a:pt x="7253639" y="0"/>
                </a:lnTo>
                <a:lnTo>
                  <a:pt x="7253639" y="2481878"/>
                </a:lnTo>
                <a:lnTo>
                  <a:pt x="0" y="248187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3360135" y="670769"/>
            <a:ext cx="11567730" cy="9988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686"/>
              </a:lnSpc>
              <a:spcBef>
                <a:spcPct val="0"/>
              </a:spcBef>
            </a:pPr>
            <a:r>
              <a:rPr lang="en-US" sz="6753" spc="236">
                <a:solidFill>
                  <a:srgbClr val="FFFFFF"/>
                </a:solidFill>
                <a:latin typeface="Codec Pro ExtraBold"/>
              </a:rPr>
              <a:t>Platforms &amp; Opportunities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21875" b="21875"/>
          <a:stretch>
            <a:fillRect/>
          </a:stretch>
        </p:blipFill>
        <p:spPr>
          <a:xfrm flipH="1" flipV="1"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0"/>
            <a:ext cx="18288000" cy="3086100"/>
            <a:chOff x="0" y="0"/>
            <a:chExt cx="4816593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812800"/>
            </a:xfrm>
            <a:custGeom>
              <a:avLst/>
              <a:gdLst/>
              <a:ahLst/>
              <a:cxnLst/>
              <a:rect l="l" t="t" r="r" b="b"/>
              <a:pathLst>
                <a:path w="4816592" h="812800">
                  <a:moveTo>
                    <a:pt x="0" y="0"/>
                  </a:moveTo>
                  <a:lnTo>
                    <a:pt x="4816592" y="0"/>
                  </a:lnTo>
                  <a:lnTo>
                    <a:pt x="481659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-1586068" y="-1808676"/>
            <a:ext cx="3172137" cy="4114800"/>
          </a:xfrm>
          <a:custGeom>
            <a:avLst/>
            <a:gdLst/>
            <a:ahLst/>
            <a:cxnLst/>
            <a:rect l="l" t="t" r="r" b="b"/>
            <a:pathLst>
              <a:path w="3172137" h="4114800">
                <a:moveTo>
                  <a:pt x="0" y="0"/>
                </a:moveTo>
                <a:lnTo>
                  <a:pt x="3172136" y="0"/>
                </a:lnTo>
                <a:lnTo>
                  <a:pt x="31721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874585" y="9226334"/>
            <a:ext cx="3806571" cy="2083232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0" y="0"/>
                </a:lnTo>
                <a:lnTo>
                  <a:pt x="3806570" y="2083232"/>
                </a:lnTo>
                <a:lnTo>
                  <a:pt x="0" y="20832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384715" y="-413585"/>
            <a:ext cx="3806571" cy="2083232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0" y="0"/>
                </a:lnTo>
                <a:lnTo>
                  <a:pt x="3806570" y="2083233"/>
                </a:lnTo>
                <a:lnTo>
                  <a:pt x="0" y="20832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74585" y="3894922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944143" y="3422102"/>
            <a:ext cx="6806123" cy="6236822"/>
          </a:xfrm>
          <a:custGeom>
            <a:avLst/>
            <a:gdLst/>
            <a:ahLst/>
            <a:cxnLst/>
            <a:rect l="l" t="t" r="r" b="b"/>
            <a:pathLst>
              <a:path w="6806123" h="6236822">
                <a:moveTo>
                  <a:pt x="0" y="0"/>
                </a:moveTo>
                <a:lnTo>
                  <a:pt x="6806123" y="0"/>
                </a:lnTo>
                <a:lnTo>
                  <a:pt x="6806123" y="6236822"/>
                </a:lnTo>
                <a:lnTo>
                  <a:pt x="0" y="623682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360135" y="670769"/>
            <a:ext cx="11567730" cy="9988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686"/>
              </a:lnSpc>
              <a:spcBef>
                <a:spcPct val="0"/>
              </a:spcBef>
            </a:pPr>
            <a:r>
              <a:rPr lang="en-US" sz="6753" spc="236">
                <a:solidFill>
                  <a:srgbClr val="FFFFFF"/>
                </a:solidFill>
                <a:latin typeface="Codec Pro ExtraBold"/>
              </a:rPr>
              <a:t>Platforms &amp; Opportunities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 flipH="1" flipV="1"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0"/>
            <a:ext cx="18288000" cy="3086100"/>
            <a:chOff x="0" y="0"/>
            <a:chExt cx="4816593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812800"/>
            </a:xfrm>
            <a:custGeom>
              <a:avLst/>
              <a:gdLst/>
              <a:ahLst/>
              <a:cxnLst/>
              <a:rect l="l" t="t" r="r" b="b"/>
              <a:pathLst>
                <a:path w="4816592" h="812800">
                  <a:moveTo>
                    <a:pt x="0" y="0"/>
                  </a:moveTo>
                  <a:lnTo>
                    <a:pt x="4816592" y="0"/>
                  </a:lnTo>
                  <a:lnTo>
                    <a:pt x="481659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-1586068" y="-1808676"/>
            <a:ext cx="3172137" cy="4114800"/>
          </a:xfrm>
          <a:custGeom>
            <a:avLst/>
            <a:gdLst/>
            <a:ahLst/>
            <a:cxnLst/>
            <a:rect l="l" t="t" r="r" b="b"/>
            <a:pathLst>
              <a:path w="3172137" h="4114800">
                <a:moveTo>
                  <a:pt x="0" y="0"/>
                </a:moveTo>
                <a:lnTo>
                  <a:pt x="3172136" y="0"/>
                </a:lnTo>
                <a:lnTo>
                  <a:pt x="31721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874585" y="9258300"/>
            <a:ext cx="3806571" cy="2083232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0" y="0"/>
                </a:lnTo>
                <a:lnTo>
                  <a:pt x="3806570" y="2083232"/>
                </a:lnTo>
                <a:lnTo>
                  <a:pt x="0" y="20832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384715" y="-413585"/>
            <a:ext cx="3806571" cy="2083232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0" y="0"/>
                </a:lnTo>
                <a:lnTo>
                  <a:pt x="3806570" y="2083233"/>
                </a:lnTo>
                <a:lnTo>
                  <a:pt x="0" y="208323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360135" y="670769"/>
            <a:ext cx="11567730" cy="9988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686"/>
              </a:lnSpc>
              <a:spcBef>
                <a:spcPct val="0"/>
              </a:spcBef>
            </a:pPr>
            <a:r>
              <a:rPr lang="en-US" sz="6753" spc="236">
                <a:solidFill>
                  <a:srgbClr val="FFFFFF"/>
                </a:solidFill>
                <a:latin typeface="Codec Pro ExtraBold"/>
              </a:rPr>
              <a:t>Conclusion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526978" y="4011007"/>
            <a:ext cx="14039394" cy="2792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480"/>
              </a:lnSpc>
              <a:spcBef>
                <a:spcPct val="0"/>
              </a:spcBef>
            </a:pPr>
            <a:r>
              <a:rPr lang="en-US" sz="5343">
                <a:solidFill>
                  <a:srgbClr val="E53238"/>
                </a:solidFill>
                <a:latin typeface="Canva Sans Bold"/>
              </a:rPr>
              <a:t>Success is possible</a:t>
            </a:r>
            <a:r>
              <a:rPr lang="en-US" sz="5343">
                <a:solidFill>
                  <a:srgbClr val="000000"/>
                </a:solidFill>
                <a:latin typeface="Canva Sans Bold"/>
              </a:rPr>
              <a:t>. The question is, </a:t>
            </a:r>
            <a:r>
              <a:rPr lang="en-US" sz="5343">
                <a:solidFill>
                  <a:srgbClr val="E53238"/>
                </a:solidFill>
                <a:latin typeface="Canva Sans Bold"/>
              </a:rPr>
              <a:t>are you ready</a:t>
            </a:r>
            <a:r>
              <a:rPr lang="en-US" sz="5343">
                <a:solidFill>
                  <a:srgbClr val="000000"/>
                </a:solidFill>
                <a:latin typeface="Canva Sans Bold"/>
              </a:rPr>
              <a:t>? We hope our journey has inspired you to embark on yours.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 flipH="1" flipV="1"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495133" y="1114425"/>
            <a:ext cx="5435861" cy="2109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602"/>
              </a:lnSpc>
            </a:pPr>
            <a:r>
              <a:rPr lang="en-US" sz="8174" spc="882">
                <a:solidFill>
                  <a:srgbClr val="231F20"/>
                </a:solidFill>
                <a:latin typeface="Codec Pro ExtraBold"/>
              </a:rPr>
              <a:t>THANK YOU</a:t>
            </a:r>
          </a:p>
        </p:txBody>
      </p:sp>
      <p:grpSp>
        <p:nvGrpSpPr>
          <p:cNvPr id="4" name="Group 4"/>
          <p:cNvGrpSpPr/>
          <p:nvPr/>
        </p:nvGrpSpPr>
        <p:grpSpPr>
          <a:xfrm rot="826432">
            <a:off x="-18353104" y="-3567159"/>
            <a:ext cx="21026341" cy="12831921"/>
            <a:chOff x="0" y="0"/>
            <a:chExt cx="5537802" cy="33796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537802" cy="3379601"/>
            </a:xfrm>
            <a:custGeom>
              <a:avLst/>
              <a:gdLst/>
              <a:ahLst/>
              <a:cxnLst/>
              <a:rect l="l" t="t" r="r" b="b"/>
              <a:pathLst>
                <a:path w="5537802" h="3379601">
                  <a:moveTo>
                    <a:pt x="0" y="0"/>
                  </a:moveTo>
                  <a:lnTo>
                    <a:pt x="5537802" y="0"/>
                  </a:lnTo>
                  <a:lnTo>
                    <a:pt x="5537802" y="3379601"/>
                  </a:lnTo>
                  <a:lnTo>
                    <a:pt x="0" y="3379601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259870" y="0"/>
            <a:ext cx="8247671" cy="10287000"/>
            <a:chOff x="0" y="0"/>
            <a:chExt cx="10996894" cy="13716000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/>
            <a:srcRect l="7143" r="26007" b="37467"/>
            <a:stretch>
              <a:fillRect/>
            </a:stretch>
          </p:blipFill>
          <p:spPr>
            <a:xfrm>
              <a:off x="0" y="0"/>
              <a:ext cx="10996894" cy="13716000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 rot="773821">
            <a:off x="3741572" y="-4834013"/>
            <a:ext cx="313833" cy="8482349"/>
            <a:chOff x="0" y="0"/>
            <a:chExt cx="82656" cy="223403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2656" cy="2234034"/>
            </a:xfrm>
            <a:custGeom>
              <a:avLst/>
              <a:gdLst/>
              <a:ahLst/>
              <a:cxnLst/>
              <a:rect l="l" t="t" r="r" b="b"/>
              <a:pathLst>
                <a:path w="82656" h="2234034">
                  <a:moveTo>
                    <a:pt x="0" y="0"/>
                  </a:moveTo>
                  <a:lnTo>
                    <a:pt x="82656" y="0"/>
                  </a:lnTo>
                  <a:lnTo>
                    <a:pt x="82656" y="2234034"/>
                  </a:lnTo>
                  <a:lnTo>
                    <a:pt x="0" y="2234034"/>
                  </a:lnTo>
                  <a:close/>
                </a:path>
              </a:pathLst>
            </a:custGeom>
            <a:solidFill>
              <a:srgbClr val="397D5A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4756334" y="7240053"/>
            <a:ext cx="2913458" cy="2913458"/>
          </a:xfrm>
          <a:custGeom>
            <a:avLst/>
            <a:gdLst/>
            <a:ahLst/>
            <a:cxnLst/>
            <a:rect l="l" t="t" r="r" b="b"/>
            <a:pathLst>
              <a:path w="2913458" h="2913458">
                <a:moveTo>
                  <a:pt x="0" y="0"/>
                </a:moveTo>
                <a:lnTo>
                  <a:pt x="2913459" y="0"/>
                </a:lnTo>
                <a:lnTo>
                  <a:pt x="2913459" y="2913458"/>
                </a:lnTo>
                <a:lnTo>
                  <a:pt x="0" y="29134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2915138" y="6185704"/>
            <a:ext cx="6595851" cy="8019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84"/>
              </a:lnSpc>
            </a:pPr>
            <a:r>
              <a:rPr lang="en-US" sz="4703" dirty="0">
                <a:solidFill>
                  <a:srgbClr val="231F20"/>
                </a:solidFill>
                <a:latin typeface="Canva Sans Bold"/>
              </a:rPr>
              <a:t>https://bit.ly/3NzZB5b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258470" y="3657409"/>
            <a:ext cx="6679532" cy="2361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10"/>
              </a:lnSpc>
            </a:pPr>
            <a:r>
              <a:rPr lang="en-US" sz="3364">
                <a:solidFill>
                  <a:srgbClr val="231F20"/>
                </a:solidFill>
                <a:latin typeface="Canva Sans Bold"/>
              </a:rPr>
              <a:t>Get exclusive access to tools, tips, and strategies for starting and scaling your online business.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355419" y="597284"/>
            <a:ext cx="13191076" cy="1237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57"/>
              </a:lnSpc>
            </a:pPr>
            <a:r>
              <a:rPr lang="en-US" sz="6708" spc="657">
                <a:solidFill>
                  <a:srgbClr val="040506"/>
                </a:solidFill>
                <a:latin typeface="Codec Pro ExtraBold"/>
              </a:rPr>
              <a:t>MONEY = VALUE X SCALE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3355419" y="2034262"/>
            <a:ext cx="12315988" cy="72240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63"/>
              </a:lnSpc>
            </a:pPr>
            <a:r>
              <a:rPr lang="en-US" sz="2672" spc="261">
                <a:solidFill>
                  <a:srgbClr val="040506"/>
                </a:solidFill>
                <a:latin typeface="Open Sauce Bold"/>
              </a:rPr>
              <a:t>In the digital realm, 'Value' represents the unique products, services, or content you offer to meet the needs of your target audience.</a:t>
            </a:r>
          </a:p>
          <a:p>
            <a:pPr>
              <a:lnSpc>
                <a:spcPts val="4863"/>
              </a:lnSpc>
            </a:pPr>
            <a:r>
              <a:rPr lang="en-US" sz="2672" spc="261">
                <a:solidFill>
                  <a:srgbClr val="040506"/>
                </a:solidFill>
                <a:latin typeface="Open Sauce Bold"/>
              </a:rPr>
              <a:t>'Scale' refers to the breadth and depth of your reach, enabled by the limitless nature of the internet and the power of online marketing.</a:t>
            </a:r>
          </a:p>
          <a:p>
            <a:pPr>
              <a:lnSpc>
                <a:spcPts val="4863"/>
              </a:lnSpc>
            </a:pPr>
            <a:r>
              <a:rPr lang="en-US" sz="2672" spc="261">
                <a:solidFill>
                  <a:srgbClr val="040506"/>
                </a:solidFill>
                <a:latin typeface="Open Sauce Bold"/>
              </a:rPr>
              <a:t>Understanding this equation unlocks the secrets to creating successful digital businesses.</a:t>
            </a:r>
          </a:p>
          <a:p>
            <a:pPr>
              <a:lnSpc>
                <a:spcPts val="4863"/>
              </a:lnSpc>
            </a:pPr>
            <a:endParaRPr lang="en-US" sz="2672" spc="261">
              <a:solidFill>
                <a:srgbClr val="040506"/>
              </a:solidFill>
              <a:latin typeface="Open Sauce Bold"/>
            </a:endParaRPr>
          </a:p>
          <a:p>
            <a:pPr>
              <a:lnSpc>
                <a:spcPts val="4863"/>
              </a:lnSpc>
            </a:pPr>
            <a:r>
              <a:rPr lang="en-US" sz="2672" spc="261">
                <a:solidFill>
                  <a:srgbClr val="040506"/>
                </a:solidFill>
                <a:latin typeface="Open Sauce Bold"/>
              </a:rPr>
              <a:t>Today, we're diving deeper into this exciting journey of digital innovation and entrepreneurship.</a:t>
            </a:r>
          </a:p>
          <a:p>
            <a:pPr algn="ctr">
              <a:lnSpc>
                <a:spcPts val="4430"/>
              </a:lnSpc>
            </a:pPr>
            <a:endParaRPr lang="en-US" sz="2672" spc="261">
              <a:solidFill>
                <a:srgbClr val="040506"/>
              </a:solidFill>
              <a:latin typeface="Open Sauce Bold"/>
            </a:endParaRPr>
          </a:p>
        </p:txBody>
      </p:sp>
      <p:sp>
        <p:nvSpPr>
          <p:cNvPr id="4" name="Freeform 4"/>
          <p:cNvSpPr/>
          <p:nvPr/>
        </p:nvSpPr>
        <p:spPr>
          <a:xfrm flipH="1" flipV="1">
            <a:off x="-3801253" y="0"/>
            <a:ext cx="7602505" cy="6745495"/>
          </a:xfrm>
          <a:custGeom>
            <a:avLst/>
            <a:gdLst/>
            <a:ahLst/>
            <a:cxnLst/>
            <a:rect l="l" t="t" r="r" b="b"/>
            <a:pathLst>
              <a:path w="7602505" h="6745495">
                <a:moveTo>
                  <a:pt x="7602506" y="6745495"/>
                </a:moveTo>
                <a:lnTo>
                  <a:pt x="0" y="6745495"/>
                </a:lnTo>
                <a:lnTo>
                  <a:pt x="0" y="0"/>
                </a:lnTo>
                <a:lnTo>
                  <a:pt x="7602506" y="0"/>
                </a:lnTo>
                <a:lnTo>
                  <a:pt x="7602506" y="6745495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4486747" y="3541505"/>
            <a:ext cx="7602505" cy="6745495"/>
          </a:xfrm>
          <a:custGeom>
            <a:avLst/>
            <a:gdLst/>
            <a:ahLst/>
            <a:cxnLst/>
            <a:rect l="l" t="t" r="r" b="b"/>
            <a:pathLst>
              <a:path w="7602505" h="6745495">
                <a:moveTo>
                  <a:pt x="7602506" y="0"/>
                </a:moveTo>
                <a:lnTo>
                  <a:pt x="0" y="0"/>
                </a:lnTo>
                <a:lnTo>
                  <a:pt x="0" y="6745495"/>
                </a:lnTo>
                <a:lnTo>
                  <a:pt x="7602506" y="6745495"/>
                </a:lnTo>
                <a:lnTo>
                  <a:pt x="7602506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7D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801253" y="923925"/>
            <a:ext cx="12013610" cy="11197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77"/>
              </a:lnSpc>
            </a:pPr>
            <a:r>
              <a:rPr lang="en-US" sz="3099" spc="303">
                <a:solidFill>
                  <a:srgbClr val="FFFFFF"/>
                </a:solidFill>
                <a:latin typeface="Codec Pro ExtraBold"/>
              </a:rPr>
              <a:t>USING DIGITAL REAL ESTATE TO AMPLIFY YOUR REACH AND OFFERING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3456219" y="2369144"/>
            <a:ext cx="12358644" cy="1642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69"/>
              </a:lnSpc>
            </a:pPr>
            <a:r>
              <a:rPr lang="en-US" sz="3166" spc="310">
                <a:solidFill>
                  <a:srgbClr val="F5FFF5"/>
                </a:solidFill>
                <a:latin typeface="Open Sauce"/>
              </a:rPr>
              <a:t>Provide value to audience through content at the same time reach a global audience, thereby maximizing your scale</a:t>
            </a:r>
          </a:p>
        </p:txBody>
      </p:sp>
      <p:sp>
        <p:nvSpPr>
          <p:cNvPr id="4" name="Freeform 4"/>
          <p:cNvSpPr/>
          <p:nvPr/>
        </p:nvSpPr>
        <p:spPr>
          <a:xfrm flipH="1" flipV="1">
            <a:off x="-3801253" y="0"/>
            <a:ext cx="7602505" cy="6745495"/>
          </a:xfrm>
          <a:custGeom>
            <a:avLst/>
            <a:gdLst/>
            <a:ahLst/>
            <a:cxnLst/>
            <a:rect l="l" t="t" r="r" b="b"/>
            <a:pathLst>
              <a:path w="7602505" h="6745495">
                <a:moveTo>
                  <a:pt x="7602506" y="6745495"/>
                </a:moveTo>
                <a:lnTo>
                  <a:pt x="0" y="6745495"/>
                </a:lnTo>
                <a:lnTo>
                  <a:pt x="0" y="0"/>
                </a:lnTo>
                <a:lnTo>
                  <a:pt x="7602506" y="0"/>
                </a:lnTo>
                <a:lnTo>
                  <a:pt x="7602506" y="6745495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4486747" y="3541505"/>
            <a:ext cx="7602505" cy="6745495"/>
          </a:xfrm>
          <a:custGeom>
            <a:avLst/>
            <a:gdLst/>
            <a:ahLst/>
            <a:cxnLst/>
            <a:rect l="l" t="t" r="r" b="b"/>
            <a:pathLst>
              <a:path w="7602505" h="6745495">
                <a:moveTo>
                  <a:pt x="7602506" y="0"/>
                </a:moveTo>
                <a:lnTo>
                  <a:pt x="0" y="0"/>
                </a:lnTo>
                <a:lnTo>
                  <a:pt x="0" y="6745495"/>
                </a:lnTo>
                <a:lnTo>
                  <a:pt x="7602506" y="6745495"/>
                </a:lnTo>
                <a:lnTo>
                  <a:pt x="7602506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61939" y="4393811"/>
            <a:ext cx="7152438" cy="4303384"/>
          </a:xfrm>
          <a:custGeom>
            <a:avLst/>
            <a:gdLst/>
            <a:ahLst/>
            <a:cxnLst/>
            <a:rect l="l" t="t" r="r" b="b"/>
            <a:pathLst>
              <a:path w="7152438" h="4303384">
                <a:moveTo>
                  <a:pt x="0" y="0"/>
                </a:moveTo>
                <a:lnTo>
                  <a:pt x="7152438" y="0"/>
                </a:lnTo>
                <a:lnTo>
                  <a:pt x="7152438" y="4303383"/>
                </a:lnTo>
                <a:lnTo>
                  <a:pt x="0" y="430338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441139" y="4393811"/>
            <a:ext cx="7177290" cy="4303384"/>
          </a:xfrm>
          <a:custGeom>
            <a:avLst/>
            <a:gdLst/>
            <a:ahLst/>
            <a:cxnLst/>
            <a:rect l="l" t="t" r="r" b="b"/>
            <a:pathLst>
              <a:path w="7177290" h="4303384">
                <a:moveTo>
                  <a:pt x="0" y="0"/>
                </a:moveTo>
                <a:lnTo>
                  <a:pt x="7177290" y="0"/>
                </a:lnTo>
                <a:lnTo>
                  <a:pt x="7177290" y="4303383"/>
                </a:lnTo>
                <a:lnTo>
                  <a:pt x="0" y="430338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7D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456219" y="2319458"/>
            <a:ext cx="11030529" cy="1642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69"/>
              </a:lnSpc>
            </a:pPr>
            <a:r>
              <a:rPr lang="en-US" sz="3166" spc="310">
                <a:solidFill>
                  <a:srgbClr val="F5FFF5"/>
                </a:solidFill>
                <a:latin typeface="Open Sauce"/>
              </a:rPr>
              <a:t> Blog post took just one hour to write, got over 44K visits, and generated multiple figures in affiliate commissions.</a:t>
            </a:r>
          </a:p>
        </p:txBody>
      </p:sp>
      <p:sp>
        <p:nvSpPr>
          <p:cNvPr id="3" name="Freeform 3"/>
          <p:cNvSpPr/>
          <p:nvPr/>
        </p:nvSpPr>
        <p:spPr>
          <a:xfrm flipH="1" flipV="1">
            <a:off x="-3801253" y="0"/>
            <a:ext cx="7602505" cy="6745495"/>
          </a:xfrm>
          <a:custGeom>
            <a:avLst/>
            <a:gdLst/>
            <a:ahLst/>
            <a:cxnLst/>
            <a:rect l="l" t="t" r="r" b="b"/>
            <a:pathLst>
              <a:path w="7602505" h="6745495">
                <a:moveTo>
                  <a:pt x="7602506" y="6745495"/>
                </a:moveTo>
                <a:lnTo>
                  <a:pt x="0" y="6745495"/>
                </a:lnTo>
                <a:lnTo>
                  <a:pt x="0" y="0"/>
                </a:lnTo>
                <a:lnTo>
                  <a:pt x="7602506" y="0"/>
                </a:lnTo>
                <a:lnTo>
                  <a:pt x="7602506" y="6745495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4486747" y="3541505"/>
            <a:ext cx="7602505" cy="6745495"/>
          </a:xfrm>
          <a:custGeom>
            <a:avLst/>
            <a:gdLst/>
            <a:ahLst/>
            <a:cxnLst/>
            <a:rect l="l" t="t" r="r" b="b"/>
            <a:pathLst>
              <a:path w="7602505" h="6745495">
                <a:moveTo>
                  <a:pt x="7602506" y="0"/>
                </a:moveTo>
                <a:lnTo>
                  <a:pt x="0" y="0"/>
                </a:lnTo>
                <a:lnTo>
                  <a:pt x="0" y="6745495"/>
                </a:lnTo>
                <a:lnTo>
                  <a:pt x="7602506" y="6745495"/>
                </a:lnTo>
                <a:lnTo>
                  <a:pt x="7602506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84646" y="4234015"/>
            <a:ext cx="14684473" cy="5249699"/>
          </a:xfrm>
          <a:custGeom>
            <a:avLst/>
            <a:gdLst/>
            <a:ahLst/>
            <a:cxnLst/>
            <a:rect l="l" t="t" r="r" b="b"/>
            <a:pathLst>
              <a:path w="14684473" h="5249699">
                <a:moveTo>
                  <a:pt x="0" y="0"/>
                </a:moveTo>
                <a:lnTo>
                  <a:pt x="14684473" y="0"/>
                </a:lnTo>
                <a:lnTo>
                  <a:pt x="14684473" y="5249699"/>
                </a:lnTo>
                <a:lnTo>
                  <a:pt x="0" y="52496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801253" y="923925"/>
            <a:ext cx="12013610" cy="5768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77"/>
              </a:lnSpc>
            </a:pPr>
            <a:r>
              <a:rPr lang="en-US" sz="3099" spc="303">
                <a:solidFill>
                  <a:srgbClr val="FFFFFF"/>
                </a:solidFill>
                <a:latin typeface="Codec Pro ExtraBold"/>
              </a:rPr>
              <a:t>FROM ONE HOUR TO MULTIPLE FIGURES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384715" y="9009597"/>
            <a:ext cx="3806571" cy="2083232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0" y="0"/>
                </a:lnTo>
                <a:lnTo>
                  <a:pt x="3806570" y="2083232"/>
                </a:lnTo>
                <a:lnTo>
                  <a:pt x="0" y="20832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882076" y="-2057400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29420" y="2635407"/>
            <a:ext cx="13708378" cy="3372393"/>
          </a:xfrm>
          <a:custGeom>
            <a:avLst/>
            <a:gdLst/>
            <a:ahLst/>
            <a:cxnLst/>
            <a:rect l="l" t="t" r="r" b="b"/>
            <a:pathLst>
              <a:path w="13708378" h="3372393">
                <a:moveTo>
                  <a:pt x="0" y="0"/>
                </a:moveTo>
                <a:lnTo>
                  <a:pt x="13708378" y="0"/>
                </a:lnTo>
                <a:lnTo>
                  <a:pt x="13708378" y="3372393"/>
                </a:lnTo>
                <a:lnTo>
                  <a:pt x="0" y="337239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b="-62764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74025" y="6217350"/>
            <a:ext cx="9301105" cy="3404874"/>
          </a:xfrm>
          <a:custGeom>
            <a:avLst/>
            <a:gdLst/>
            <a:ahLst/>
            <a:cxnLst/>
            <a:rect l="l" t="t" r="r" b="b"/>
            <a:pathLst>
              <a:path w="9301105" h="3404874">
                <a:moveTo>
                  <a:pt x="0" y="0"/>
                </a:moveTo>
                <a:lnTo>
                  <a:pt x="9301105" y="0"/>
                </a:lnTo>
                <a:lnTo>
                  <a:pt x="9301105" y="3404873"/>
                </a:lnTo>
                <a:lnTo>
                  <a:pt x="0" y="340487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30438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538174"/>
            <a:ext cx="14853376" cy="9047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09"/>
              </a:lnSpc>
            </a:pPr>
            <a:r>
              <a:rPr lang="en-US" sz="6070" spc="212">
                <a:solidFill>
                  <a:srgbClr val="040506"/>
                </a:solidFill>
                <a:latin typeface="Codec Pro ExtraBold"/>
              </a:rPr>
              <a:t>The right mindset and a clear vision.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1617990"/>
            <a:ext cx="11604440" cy="820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73"/>
              </a:lnSpc>
            </a:pPr>
            <a:r>
              <a:rPr lang="en-US" sz="2444" spc="239">
                <a:solidFill>
                  <a:srgbClr val="231F20"/>
                </a:solidFill>
                <a:latin typeface="Open Sauce"/>
              </a:rPr>
              <a:t> Your mindset is the driving force behind creating value, while your vision guides your strategy to scale.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21875" b="21875"/>
          <a:stretch>
            <a:fillRect/>
          </a:stretch>
        </p:blipFill>
        <p:spPr>
          <a:xfrm flipH="1" flipV="1"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633448" y="374453"/>
            <a:ext cx="17021103" cy="3970203"/>
            <a:chOff x="0" y="0"/>
            <a:chExt cx="4482924" cy="104565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82924" cy="1045650"/>
            </a:xfrm>
            <a:custGeom>
              <a:avLst/>
              <a:gdLst/>
              <a:ahLst/>
              <a:cxnLst/>
              <a:rect l="l" t="t" r="r" b="b"/>
              <a:pathLst>
                <a:path w="4482924" h="1045650">
                  <a:moveTo>
                    <a:pt x="0" y="0"/>
                  </a:moveTo>
                  <a:lnTo>
                    <a:pt x="4482924" y="0"/>
                  </a:lnTo>
                  <a:lnTo>
                    <a:pt x="4482924" y="1045650"/>
                  </a:lnTo>
                  <a:lnTo>
                    <a:pt x="0" y="1045650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667020" y="395051"/>
            <a:ext cx="16933642" cy="3949605"/>
          </a:xfrm>
          <a:custGeom>
            <a:avLst/>
            <a:gdLst/>
            <a:ahLst/>
            <a:cxnLst/>
            <a:rect l="l" t="t" r="r" b="b"/>
            <a:pathLst>
              <a:path w="16933642" h="3949605">
                <a:moveTo>
                  <a:pt x="0" y="0"/>
                </a:moveTo>
                <a:lnTo>
                  <a:pt x="16933643" y="0"/>
                </a:lnTo>
                <a:lnTo>
                  <a:pt x="16933643" y="3949605"/>
                </a:lnTo>
                <a:lnTo>
                  <a:pt x="0" y="39496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8000"/>
            </a:blip>
            <a:stretch>
              <a:fillRect t="-92914" b="-92914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67020" y="4775685"/>
            <a:ext cx="7323037" cy="5246827"/>
          </a:xfrm>
          <a:custGeom>
            <a:avLst/>
            <a:gdLst/>
            <a:ahLst/>
            <a:cxnLst/>
            <a:rect l="l" t="t" r="r" b="b"/>
            <a:pathLst>
              <a:path w="7323037" h="5246827">
                <a:moveTo>
                  <a:pt x="0" y="0"/>
                </a:moveTo>
                <a:lnTo>
                  <a:pt x="7323037" y="0"/>
                </a:lnTo>
                <a:lnTo>
                  <a:pt x="7323037" y="5246827"/>
                </a:lnTo>
                <a:lnTo>
                  <a:pt x="0" y="52468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375955" y="1374903"/>
            <a:ext cx="9515774" cy="24798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570"/>
              </a:lnSpc>
              <a:spcBef>
                <a:spcPct val="0"/>
              </a:spcBef>
            </a:pPr>
            <a:r>
              <a:rPr lang="en-US" sz="6935" spc="679">
                <a:solidFill>
                  <a:srgbClr val="FFFFFF"/>
                </a:solidFill>
                <a:latin typeface="Codec Pro ExtraBold"/>
              </a:rPr>
              <a:t>THE POWER OF ONLINE TRAINING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593459" y="4652344"/>
            <a:ext cx="8440021" cy="4582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Canva Sans Bold"/>
              </a:rPr>
              <a:t>Utilizing online platforms for constant learning and skill development is key to maintaining and increasing 'Value'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21875" b="21875"/>
          <a:stretch>
            <a:fillRect/>
          </a:stretch>
        </p:blipFill>
        <p:spPr>
          <a:xfrm flipH="1" flipV="1"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633448" y="374453"/>
            <a:ext cx="17021103" cy="2745926"/>
            <a:chOff x="0" y="0"/>
            <a:chExt cx="4482924" cy="72320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82924" cy="723207"/>
            </a:xfrm>
            <a:custGeom>
              <a:avLst/>
              <a:gdLst/>
              <a:ahLst/>
              <a:cxnLst/>
              <a:rect l="l" t="t" r="r" b="b"/>
              <a:pathLst>
                <a:path w="4482924" h="723207">
                  <a:moveTo>
                    <a:pt x="0" y="0"/>
                  </a:moveTo>
                  <a:lnTo>
                    <a:pt x="4482924" y="0"/>
                  </a:lnTo>
                  <a:lnTo>
                    <a:pt x="4482924" y="723207"/>
                  </a:lnTo>
                  <a:lnTo>
                    <a:pt x="0" y="723207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633448" y="395051"/>
            <a:ext cx="16933642" cy="2725328"/>
          </a:xfrm>
          <a:custGeom>
            <a:avLst/>
            <a:gdLst/>
            <a:ahLst/>
            <a:cxnLst/>
            <a:rect l="l" t="t" r="r" b="b"/>
            <a:pathLst>
              <a:path w="16933642" h="2725328">
                <a:moveTo>
                  <a:pt x="0" y="0"/>
                </a:moveTo>
                <a:lnTo>
                  <a:pt x="16933643" y="0"/>
                </a:lnTo>
                <a:lnTo>
                  <a:pt x="16933643" y="2725328"/>
                </a:lnTo>
                <a:lnTo>
                  <a:pt x="0" y="27253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8000"/>
            </a:blip>
            <a:stretch>
              <a:fillRect t="-134653" b="-179575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29965" y="4616473"/>
            <a:ext cx="5636560" cy="3662176"/>
          </a:xfrm>
          <a:custGeom>
            <a:avLst/>
            <a:gdLst/>
            <a:ahLst/>
            <a:cxnLst/>
            <a:rect l="l" t="t" r="r" b="b"/>
            <a:pathLst>
              <a:path w="5636560" h="3662176">
                <a:moveTo>
                  <a:pt x="0" y="0"/>
                </a:moveTo>
                <a:lnTo>
                  <a:pt x="5636559" y="0"/>
                </a:lnTo>
                <a:lnTo>
                  <a:pt x="5636559" y="3662176"/>
                </a:lnTo>
                <a:lnTo>
                  <a:pt x="0" y="36621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42409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801010" y="4616473"/>
            <a:ext cx="10043752" cy="4389957"/>
          </a:xfrm>
          <a:custGeom>
            <a:avLst/>
            <a:gdLst/>
            <a:ahLst/>
            <a:cxnLst/>
            <a:rect l="l" t="t" r="r" b="b"/>
            <a:pathLst>
              <a:path w="10043752" h="4389957">
                <a:moveTo>
                  <a:pt x="0" y="0"/>
                </a:moveTo>
                <a:lnTo>
                  <a:pt x="10043752" y="0"/>
                </a:lnTo>
                <a:lnTo>
                  <a:pt x="10043752" y="4389957"/>
                </a:lnTo>
                <a:lnTo>
                  <a:pt x="0" y="438995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4375955" y="676275"/>
            <a:ext cx="9515774" cy="2131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190"/>
              </a:lnSpc>
              <a:spcBef>
                <a:spcPct val="0"/>
              </a:spcBef>
            </a:pPr>
            <a:r>
              <a:rPr lang="en-US" sz="5935" spc="581">
                <a:solidFill>
                  <a:srgbClr val="FFFFFF"/>
                </a:solidFill>
                <a:latin typeface="Codec Pro ExtraBold"/>
              </a:rPr>
              <a:t>THE JOURNEY AND SUCCESS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91333" y="8454620"/>
            <a:ext cx="5975191" cy="803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31"/>
              </a:lnSpc>
            </a:pPr>
            <a:r>
              <a:rPr lang="en-US" sz="2341" spc="229">
                <a:solidFill>
                  <a:srgbClr val="231F20"/>
                </a:solidFill>
                <a:latin typeface="Open Sauce Bold"/>
              </a:rPr>
              <a:t>Almost accomplished our goal of £1000 per day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904133" y="9220200"/>
            <a:ext cx="5975191" cy="803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31"/>
              </a:lnSpc>
            </a:pPr>
            <a:r>
              <a:rPr lang="en-US" sz="2341" spc="229">
                <a:solidFill>
                  <a:srgbClr val="231F20"/>
                </a:solidFill>
                <a:latin typeface="Open Sauce Bold"/>
              </a:rPr>
              <a:t>Average £15,000 for top performing books</a:t>
            </a:r>
          </a:p>
        </p:txBody>
      </p:sp>
      <p:sp>
        <p:nvSpPr>
          <p:cNvPr id="12" name="Freeform 12"/>
          <p:cNvSpPr/>
          <p:nvPr/>
        </p:nvSpPr>
        <p:spPr>
          <a:xfrm>
            <a:off x="15265557" y="5528512"/>
            <a:ext cx="1444937" cy="472888"/>
          </a:xfrm>
          <a:custGeom>
            <a:avLst/>
            <a:gdLst/>
            <a:ahLst/>
            <a:cxnLst/>
            <a:rect l="l" t="t" r="r" b="b"/>
            <a:pathLst>
              <a:path w="1444937" h="472888">
                <a:moveTo>
                  <a:pt x="0" y="0"/>
                </a:moveTo>
                <a:lnTo>
                  <a:pt x="1444937" y="0"/>
                </a:lnTo>
                <a:lnTo>
                  <a:pt x="1444937" y="472889"/>
                </a:lnTo>
                <a:lnTo>
                  <a:pt x="0" y="47288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265557" y="6811452"/>
            <a:ext cx="1444937" cy="472888"/>
          </a:xfrm>
          <a:custGeom>
            <a:avLst/>
            <a:gdLst/>
            <a:ahLst/>
            <a:cxnLst/>
            <a:rect l="l" t="t" r="r" b="b"/>
            <a:pathLst>
              <a:path w="1444937" h="472888">
                <a:moveTo>
                  <a:pt x="0" y="0"/>
                </a:moveTo>
                <a:lnTo>
                  <a:pt x="1444937" y="0"/>
                </a:lnTo>
                <a:lnTo>
                  <a:pt x="1444937" y="472888"/>
                </a:lnTo>
                <a:lnTo>
                  <a:pt x="0" y="47288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5265557" y="8019832"/>
            <a:ext cx="1444937" cy="472888"/>
          </a:xfrm>
          <a:custGeom>
            <a:avLst/>
            <a:gdLst/>
            <a:ahLst/>
            <a:cxnLst/>
            <a:rect l="l" t="t" r="r" b="b"/>
            <a:pathLst>
              <a:path w="1444937" h="472888">
                <a:moveTo>
                  <a:pt x="0" y="0"/>
                </a:moveTo>
                <a:lnTo>
                  <a:pt x="1444937" y="0"/>
                </a:lnTo>
                <a:lnTo>
                  <a:pt x="1444937" y="472888"/>
                </a:lnTo>
                <a:lnTo>
                  <a:pt x="0" y="47288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21875" b="21875"/>
          <a:stretch>
            <a:fillRect/>
          </a:stretch>
        </p:blipFill>
        <p:spPr>
          <a:xfrm flipH="1" flipV="1"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633448" y="374453"/>
            <a:ext cx="17021103" cy="2745926"/>
            <a:chOff x="0" y="0"/>
            <a:chExt cx="4482924" cy="72320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82924" cy="723207"/>
            </a:xfrm>
            <a:custGeom>
              <a:avLst/>
              <a:gdLst/>
              <a:ahLst/>
              <a:cxnLst/>
              <a:rect l="l" t="t" r="r" b="b"/>
              <a:pathLst>
                <a:path w="4482924" h="723207">
                  <a:moveTo>
                    <a:pt x="0" y="0"/>
                  </a:moveTo>
                  <a:lnTo>
                    <a:pt x="4482924" y="0"/>
                  </a:lnTo>
                  <a:lnTo>
                    <a:pt x="4482924" y="723207"/>
                  </a:lnTo>
                  <a:lnTo>
                    <a:pt x="0" y="723207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633448" y="395051"/>
            <a:ext cx="16933642" cy="2725328"/>
          </a:xfrm>
          <a:custGeom>
            <a:avLst/>
            <a:gdLst/>
            <a:ahLst/>
            <a:cxnLst/>
            <a:rect l="l" t="t" r="r" b="b"/>
            <a:pathLst>
              <a:path w="16933642" h="2725328">
                <a:moveTo>
                  <a:pt x="0" y="0"/>
                </a:moveTo>
                <a:lnTo>
                  <a:pt x="16933643" y="0"/>
                </a:lnTo>
                <a:lnTo>
                  <a:pt x="16933643" y="2725328"/>
                </a:lnTo>
                <a:lnTo>
                  <a:pt x="0" y="27253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8000"/>
            </a:blip>
            <a:stretch>
              <a:fillRect t="-134653" b="-179575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33448" y="3571606"/>
            <a:ext cx="12785755" cy="5235468"/>
          </a:xfrm>
          <a:custGeom>
            <a:avLst/>
            <a:gdLst/>
            <a:ahLst/>
            <a:cxnLst/>
            <a:rect l="l" t="t" r="r" b="b"/>
            <a:pathLst>
              <a:path w="12785755" h="5235468">
                <a:moveTo>
                  <a:pt x="0" y="0"/>
                </a:moveTo>
                <a:lnTo>
                  <a:pt x="12785755" y="0"/>
                </a:lnTo>
                <a:lnTo>
                  <a:pt x="12785755" y="5235468"/>
                </a:lnTo>
                <a:lnTo>
                  <a:pt x="0" y="52354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375955" y="676275"/>
            <a:ext cx="9515774" cy="2131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190"/>
              </a:lnSpc>
              <a:spcBef>
                <a:spcPct val="0"/>
              </a:spcBef>
            </a:pPr>
            <a:r>
              <a:rPr lang="en-US" sz="5935" spc="581">
                <a:solidFill>
                  <a:srgbClr val="FFFFFF"/>
                </a:solidFill>
                <a:latin typeface="Codec Pro ExtraBold"/>
              </a:rPr>
              <a:t>THE JOURNEY AND SUCCESS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21875" b="21875"/>
          <a:stretch>
            <a:fillRect/>
          </a:stretch>
        </p:blipFill>
        <p:spPr>
          <a:xfrm flipH="1" flipV="1"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633448" y="374453"/>
            <a:ext cx="17021103" cy="2745926"/>
            <a:chOff x="0" y="0"/>
            <a:chExt cx="4482924" cy="72320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82924" cy="723207"/>
            </a:xfrm>
            <a:custGeom>
              <a:avLst/>
              <a:gdLst/>
              <a:ahLst/>
              <a:cxnLst/>
              <a:rect l="l" t="t" r="r" b="b"/>
              <a:pathLst>
                <a:path w="4482924" h="723207">
                  <a:moveTo>
                    <a:pt x="0" y="0"/>
                  </a:moveTo>
                  <a:lnTo>
                    <a:pt x="4482924" y="0"/>
                  </a:lnTo>
                  <a:lnTo>
                    <a:pt x="4482924" y="723207"/>
                  </a:lnTo>
                  <a:lnTo>
                    <a:pt x="0" y="723207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633448" y="395051"/>
            <a:ext cx="16933642" cy="2725328"/>
          </a:xfrm>
          <a:custGeom>
            <a:avLst/>
            <a:gdLst/>
            <a:ahLst/>
            <a:cxnLst/>
            <a:rect l="l" t="t" r="r" b="b"/>
            <a:pathLst>
              <a:path w="16933642" h="2725328">
                <a:moveTo>
                  <a:pt x="0" y="0"/>
                </a:moveTo>
                <a:lnTo>
                  <a:pt x="16933643" y="0"/>
                </a:lnTo>
                <a:lnTo>
                  <a:pt x="16933643" y="2725328"/>
                </a:lnTo>
                <a:lnTo>
                  <a:pt x="0" y="27253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8000"/>
            </a:blip>
            <a:stretch>
              <a:fillRect t="-134653" b="-179575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33448" y="3473378"/>
            <a:ext cx="12275650" cy="4550670"/>
          </a:xfrm>
          <a:custGeom>
            <a:avLst/>
            <a:gdLst/>
            <a:ahLst/>
            <a:cxnLst/>
            <a:rect l="l" t="t" r="r" b="b"/>
            <a:pathLst>
              <a:path w="12275650" h="4550670">
                <a:moveTo>
                  <a:pt x="0" y="0"/>
                </a:moveTo>
                <a:lnTo>
                  <a:pt x="12275650" y="0"/>
                </a:lnTo>
                <a:lnTo>
                  <a:pt x="12275650" y="4550671"/>
                </a:lnTo>
                <a:lnTo>
                  <a:pt x="0" y="455067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375955" y="676275"/>
            <a:ext cx="9515774" cy="2131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190"/>
              </a:lnSpc>
              <a:spcBef>
                <a:spcPct val="0"/>
              </a:spcBef>
            </a:pPr>
            <a:r>
              <a:rPr lang="en-US" sz="5935" spc="581">
                <a:solidFill>
                  <a:srgbClr val="FFFFFF"/>
                </a:solidFill>
                <a:latin typeface="Codec Pro ExtraBold"/>
              </a:rPr>
              <a:t>THE JOURNEY AND SUCCESS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373</Words>
  <Application>Microsoft Office PowerPoint</Application>
  <PresentationFormat>Custom</PresentationFormat>
  <Paragraphs>65</Paragraphs>
  <Slides>18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Open Sauce Bold</vt:lpstr>
      <vt:lpstr>Open Sauce</vt:lpstr>
      <vt:lpstr>Canva Sans Bold</vt:lpstr>
      <vt:lpstr>Calibri</vt:lpstr>
      <vt:lpstr>Arial</vt:lpstr>
      <vt:lpstr>Codec Pro ExtraBold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Copy of Digital Business and innovation: Online Business, online marketing and online training</dc:title>
  <cp:lastModifiedBy>Peace Yargawa</cp:lastModifiedBy>
  <cp:revision>2</cp:revision>
  <dcterms:created xsi:type="dcterms:W3CDTF">2006-08-16T00:00:00Z</dcterms:created>
  <dcterms:modified xsi:type="dcterms:W3CDTF">2023-07-01T03:16:09Z</dcterms:modified>
  <dc:identifier>DAFnO_FKmGE</dc:identifier>
</cp:coreProperties>
</file>